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0" r:id="rId16"/>
    <p:sldId id="272" r:id="rId17"/>
    <p:sldId id="273" r:id="rId18"/>
    <p:sldId id="274" r:id="rId19"/>
    <p:sldId id="275"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EBE8649-87A4-45EF-80A1-FD60CA2C3600}" type="datetimeFigureOut">
              <a:rPr lang="ru-RU" smtClean="0"/>
              <a:t>26.01.2023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1959701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BE8649-87A4-45EF-80A1-FD60CA2C3600}" type="datetimeFigureOut">
              <a:rPr lang="ru-RU" smtClean="0"/>
              <a:t>26.01.2023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1713553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EBE8649-87A4-45EF-80A1-FD60CA2C3600}" type="datetimeFigureOut">
              <a:rPr lang="ru-RU" smtClean="0"/>
              <a:t>26.01.2023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3378884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EBE8649-87A4-45EF-80A1-FD60CA2C3600}" type="datetimeFigureOut">
              <a:rPr lang="ru-RU" smtClean="0"/>
              <a:t>26.01.2023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2950050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EBE8649-87A4-45EF-80A1-FD60CA2C3600}" type="datetimeFigureOut">
              <a:rPr lang="ru-RU" smtClean="0"/>
              <a:t>26.01.2023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2549512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EBE8649-87A4-45EF-80A1-FD60CA2C3600}" type="datetimeFigureOut">
              <a:rPr lang="ru-RU" smtClean="0"/>
              <a:t>26.01.2023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3657780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EBE8649-87A4-45EF-80A1-FD60CA2C3600}" type="datetimeFigureOut">
              <a:rPr lang="ru-RU" smtClean="0"/>
              <a:t>26.01.2023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3288099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EBE8649-87A4-45EF-80A1-FD60CA2C3600}" type="datetimeFigureOut">
              <a:rPr lang="ru-RU" smtClean="0"/>
              <a:t>26.01.2023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2964183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EBE8649-87A4-45EF-80A1-FD60CA2C3600}" type="datetimeFigureOut">
              <a:rPr lang="ru-RU" smtClean="0"/>
              <a:t>26.01.2023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335941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BE8649-87A4-45EF-80A1-FD60CA2C3600}" type="datetimeFigureOut">
              <a:rPr lang="ru-RU" smtClean="0"/>
              <a:t>26.01.2023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557663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BE8649-87A4-45EF-80A1-FD60CA2C3600}" type="datetimeFigureOut">
              <a:rPr lang="ru-RU" smtClean="0"/>
              <a:t>26.01.2023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6B6CDE-E8F5-4C41-A0DD-EA91475FAA65}" type="slidenum">
              <a:rPr lang="ru-RU" smtClean="0"/>
              <a:t>‹#›</a:t>
            </a:fld>
            <a:endParaRPr lang="ru-RU"/>
          </a:p>
        </p:txBody>
      </p:sp>
    </p:spTree>
    <p:extLst>
      <p:ext uri="{BB962C8B-B14F-4D97-AF65-F5344CB8AC3E}">
        <p14:creationId xmlns:p14="http://schemas.microsoft.com/office/powerpoint/2010/main" val="1478235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BE8649-87A4-45EF-80A1-FD60CA2C3600}" type="datetimeFigureOut">
              <a:rPr lang="ru-RU" smtClean="0"/>
              <a:t>26.01.2023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6B6CDE-E8F5-4C41-A0DD-EA91475FAA65}" type="slidenum">
              <a:rPr lang="ru-RU" smtClean="0"/>
              <a:t>‹#›</a:t>
            </a:fld>
            <a:endParaRPr lang="ru-RU"/>
          </a:p>
        </p:txBody>
      </p:sp>
    </p:spTree>
    <p:extLst>
      <p:ext uri="{BB962C8B-B14F-4D97-AF65-F5344CB8AC3E}">
        <p14:creationId xmlns:p14="http://schemas.microsoft.com/office/powerpoint/2010/main" val="793997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33084" y="1469838"/>
            <a:ext cx="11492753" cy="2387600"/>
          </a:xfrm>
        </p:spPr>
        <p:txBody>
          <a:bodyPr>
            <a:normAutofit fontScale="90000"/>
          </a:bodyPr>
          <a:lstStyle/>
          <a:p>
            <a:r>
              <a:rPr lang="ru-RU" b="1" dirty="0"/>
              <a:t>Тема </a:t>
            </a:r>
            <a:r>
              <a:rPr lang="ru-RU" b="1" dirty="0" smtClean="0"/>
              <a:t>7. </a:t>
            </a:r>
            <a:r>
              <a:rPr lang="ru-RU" b="1" dirty="0"/>
              <a:t>Проект глобального широкополосного интернета Starlink компании SpaceX</a:t>
            </a:r>
          </a:p>
        </p:txBody>
      </p:sp>
      <p:sp>
        <p:nvSpPr>
          <p:cNvPr id="5" name="TextBox 4"/>
          <p:cNvSpPr txBox="1"/>
          <p:nvPr/>
        </p:nvSpPr>
        <p:spPr>
          <a:xfrm>
            <a:off x="3140932" y="6291050"/>
            <a:ext cx="9051068" cy="369332"/>
          </a:xfrm>
          <a:prstGeom prst="rect">
            <a:avLst/>
          </a:prstGeom>
          <a:noFill/>
        </p:spPr>
        <p:txBody>
          <a:bodyPr wrap="none" rtlCol="0">
            <a:spAutoFit/>
          </a:bodyPr>
          <a:lstStyle/>
          <a:p>
            <a:r>
              <a:rPr lang="en-US" dirty="0"/>
              <a:t>https://www.comnews.ru/content/209438/2020-10-07/2020-w41/enciklopediya-starlink#toc5</a:t>
            </a:r>
            <a:endParaRPr lang="ru-RU" dirty="0"/>
          </a:p>
        </p:txBody>
      </p:sp>
    </p:spTree>
    <p:extLst>
      <p:ext uri="{BB962C8B-B14F-4D97-AF65-F5344CB8AC3E}">
        <p14:creationId xmlns:p14="http://schemas.microsoft.com/office/powerpoint/2010/main" val="2138348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58" y="141665"/>
            <a:ext cx="12191999" cy="6817251"/>
          </a:xfrm>
          <a:prstGeom prst="rect">
            <a:avLst/>
          </a:prstGeom>
          <a:noFill/>
        </p:spPr>
        <p:txBody>
          <a:bodyPr wrap="square" rtlCol="0">
            <a:spAutoFit/>
          </a:bodyPr>
          <a:lstStyle/>
          <a:p>
            <a:pPr marL="285750" indent="-285750" algn="just">
              <a:buFont typeface="Arial" panose="020B0604020202020204" pitchFamily="34" charset="0"/>
              <a:buChar char="•"/>
            </a:pPr>
            <a:r>
              <a:rPr lang="ru-RU" sz="1900" dirty="0"/>
              <a:t>З</a:t>
            </a:r>
            <a:r>
              <a:rPr lang="ru-RU" sz="1900" dirty="0" smtClean="0"/>
              <a:t>а точку отсчета развития проекта </a:t>
            </a:r>
            <a:r>
              <a:rPr lang="en-US" sz="1900" dirty="0" smtClean="0"/>
              <a:t>StarLink </a:t>
            </a:r>
            <a:r>
              <a:rPr lang="ru-RU" sz="1900" dirty="0" smtClean="0"/>
              <a:t>надо взять 2007 год, когда Грег Уайлер основал компанию O3b Networks, акционерами которой стали спутниковый оператор SES (ему принадлежало 49,5% акций), Google, банк HSBC, фонд Liberty Global.</a:t>
            </a:r>
            <a:r>
              <a:rPr lang="en-US" sz="1900" dirty="0" smtClean="0"/>
              <a:t> </a:t>
            </a:r>
          </a:p>
          <a:p>
            <a:pPr marL="285750" indent="-285750" algn="just">
              <a:buFont typeface="Arial" panose="020B0604020202020204" pitchFamily="34" charset="0"/>
              <a:buChar char="•"/>
            </a:pPr>
            <a:r>
              <a:rPr lang="ru-RU" sz="1900" dirty="0" smtClean="0"/>
              <a:t>В 2016 году SES выкупила доли у остальных акционеров O3b Networks, и это стало признанием успеха и компании, и Грега Уайлера как руководителя, и перспективности этого направления бизнеса. Напомним, что О3b - это сокращение от </a:t>
            </a:r>
            <a:r>
              <a:rPr lang="ru-RU" sz="1900" dirty="0" smtClean="0">
                <a:solidFill>
                  <a:srgbClr val="7030A0"/>
                </a:solidFill>
              </a:rPr>
              <a:t>Other 3 billion</a:t>
            </a:r>
            <a:r>
              <a:rPr lang="ru-RU" sz="1900" dirty="0" smtClean="0"/>
              <a:t>: напоминание о </a:t>
            </a:r>
            <a:r>
              <a:rPr lang="ru-RU" sz="1900" u="sng" dirty="0" smtClean="0"/>
              <a:t>трех миллиардах землян</a:t>
            </a:r>
            <a:r>
              <a:rPr lang="ru-RU" sz="1900" dirty="0" smtClean="0"/>
              <a:t>, не имевших в 2007 году доступа к Интернету. Суть того проекта была в создании группировки спутников на орбите высотой 8000 км от Земли над экватором, позволяющей обеспечить широкополосным интернетом население планеты, проживающее между 45 градусом южной и 45 градусом северной широты. Очевидным недостатком проекта было то, что для приема интернета был нужен комплекс из двух антенн диаметром 2,4 м и стоимостью в $120 тыс. Две антенны нужны были потому, что одна принимала сигнал, следя за летящим спутником, а вторая антенна в это время наводилась на следующий космический аппарат, чтобы сменить первую, когда "ее" спутник скроется за горизонтом.</a:t>
            </a:r>
            <a:endParaRPr lang="en-US" sz="1900" dirty="0" smtClean="0"/>
          </a:p>
          <a:p>
            <a:pPr marL="285750" indent="-285750" algn="just">
              <a:buFont typeface="Arial" panose="020B0604020202020204" pitchFamily="34" charset="0"/>
              <a:buChar char="•"/>
            </a:pPr>
            <a:r>
              <a:rPr lang="ru-RU" sz="1900" dirty="0"/>
              <a:t>Такой сервис был воспринят правительствами и телекомами стран Африки, островных государств в Тихом океане, а также Пентагоном для его зарубежных баз. То есть бизнес удался, ресурс сети был распродан. Но из-за огромной стоимости антенн этой услугой не могли воспользоваться жители деревень в глубине Африки, да и просто частные лица. Нужен был проект "</a:t>
            </a:r>
            <a:r>
              <a:rPr lang="ru-RU" sz="1900" u="sng" dirty="0"/>
              <a:t>персонального спутникового интернета</a:t>
            </a:r>
            <a:r>
              <a:rPr lang="ru-RU" sz="1900" dirty="0"/>
              <a:t>" на базе спутников на низкой орбите</a:t>
            </a:r>
            <a:r>
              <a:rPr lang="ru-RU" sz="1900" dirty="0" smtClean="0"/>
              <a:t>.</a:t>
            </a:r>
            <a:endParaRPr lang="en-US" sz="1900" dirty="0" smtClean="0"/>
          </a:p>
          <a:p>
            <a:pPr marL="285750" indent="-285750">
              <a:buFont typeface="Arial" panose="020B0604020202020204" pitchFamily="34" charset="0"/>
              <a:buChar char="•"/>
            </a:pPr>
            <a:r>
              <a:rPr lang="ru-RU" sz="1900" dirty="0" smtClean="0"/>
              <a:t>Такой </a:t>
            </a:r>
            <a:r>
              <a:rPr lang="ru-RU" sz="1900" dirty="0"/>
              <a:t>проект появился внутри компании Google, куда в 2013 году устроился на работу Марк Кребс. 30 сентября 2014 года Google подала заявку на патент на спутниковую группировку для широкополосного доступа в интернет с сетью наземных шлюзовых станций и межспутниковыми линиями связи, в которой Марк Кребс значился как </a:t>
            </a:r>
            <a:r>
              <a:rPr lang="ru-RU" sz="1900" dirty="0" smtClean="0"/>
              <a:t>изобретатель. Патент </a:t>
            </a:r>
            <a:r>
              <a:rPr lang="ru-RU" sz="1900" dirty="0"/>
              <a:t>был выдан уже в 2017 году, вот как должна была выглядеть группировка спутников</a:t>
            </a:r>
          </a:p>
          <a:p>
            <a:pPr marL="285750" indent="-285750" algn="just">
              <a:buFont typeface="Arial" panose="020B0604020202020204" pitchFamily="34" charset="0"/>
              <a:buChar char="•"/>
            </a:pPr>
            <a:endParaRPr lang="ru-RU" sz="1900" dirty="0"/>
          </a:p>
        </p:txBody>
      </p:sp>
    </p:spTree>
    <p:extLst>
      <p:ext uri="{BB962C8B-B14F-4D97-AF65-F5344CB8AC3E}">
        <p14:creationId xmlns:p14="http://schemas.microsoft.com/office/powerpoint/2010/main" val="20585587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3111" y="128789"/>
            <a:ext cx="5694396" cy="5351172"/>
          </a:xfrm>
          <a:prstGeom prst="rect">
            <a:avLst/>
          </a:prstGeom>
        </p:spPr>
      </p:pic>
      <p:sp>
        <p:nvSpPr>
          <p:cNvPr id="3" name="TextBox 2"/>
          <p:cNvSpPr txBox="1"/>
          <p:nvPr/>
        </p:nvSpPr>
        <p:spPr>
          <a:xfrm>
            <a:off x="180304" y="5795492"/>
            <a:ext cx="11784169" cy="707886"/>
          </a:xfrm>
          <a:prstGeom prst="rect">
            <a:avLst/>
          </a:prstGeom>
          <a:noFill/>
        </p:spPr>
        <p:txBody>
          <a:bodyPr wrap="square" rtlCol="0">
            <a:spAutoFit/>
          </a:bodyPr>
          <a:lstStyle/>
          <a:p>
            <a:pPr algn="ctr"/>
            <a:r>
              <a:rPr lang="ru-RU" sz="2000" dirty="0"/>
              <a:t>Схема спутниковой группировки Google для ШПД с сетью наземных шлюзовых станций и межспутниковыми линиями связи</a:t>
            </a:r>
          </a:p>
        </p:txBody>
      </p:sp>
    </p:spTree>
    <p:extLst>
      <p:ext uri="{BB962C8B-B14F-4D97-AF65-F5344CB8AC3E}">
        <p14:creationId xmlns:p14="http://schemas.microsoft.com/office/powerpoint/2010/main" val="391030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910" y="386366"/>
            <a:ext cx="11970073" cy="6186309"/>
          </a:xfrm>
          <a:prstGeom prst="rect">
            <a:avLst/>
          </a:prstGeom>
          <a:noFill/>
        </p:spPr>
        <p:txBody>
          <a:bodyPr wrap="square" rtlCol="0">
            <a:spAutoFit/>
          </a:bodyPr>
          <a:lstStyle/>
          <a:p>
            <a:pPr marL="285750" indent="-285750">
              <a:buFont typeface="Arial" panose="020B0604020202020204" pitchFamily="34" charset="0"/>
              <a:buChar char="•"/>
            </a:pPr>
            <a:r>
              <a:rPr lang="ru-RU" dirty="0" smtClean="0"/>
              <a:t>В 2014 году Грег Уайлер расстался с Google и основал собственный проект </a:t>
            </a:r>
            <a:r>
              <a:rPr lang="ru-RU" b="1" dirty="0" smtClean="0"/>
              <a:t>OneWeb</a:t>
            </a:r>
            <a:r>
              <a:rPr lang="ru-RU" dirty="0" smtClean="0"/>
              <a:t> (WorldVu), а Илон Маск заручился финансированием от Google и в 2014 году начал аналогичный проект.</a:t>
            </a:r>
          </a:p>
          <a:p>
            <a:endParaRPr lang="ru-RU" dirty="0" smtClean="0"/>
          </a:p>
          <a:p>
            <a:r>
              <a:rPr lang="ru-RU" u="sng" dirty="0" smtClean="0"/>
              <a:t>Основные события проекта </a:t>
            </a:r>
            <a:r>
              <a:rPr lang="ru-RU" b="1" u="sng" dirty="0" smtClean="0"/>
              <a:t>Starlink</a:t>
            </a:r>
            <a:r>
              <a:rPr lang="ru-RU" u="sng" dirty="0" smtClean="0"/>
              <a:t>:</a:t>
            </a:r>
          </a:p>
          <a:p>
            <a:endParaRPr lang="ru-RU" dirty="0" smtClean="0"/>
          </a:p>
          <a:p>
            <a:pPr marL="285750" indent="-285750">
              <a:buFont typeface="Arial" panose="020B0604020202020204" pitchFamily="34" charset="0"/>
              <a:buChar char="•"/>
            </a:pPr>
            <a:r>
              <a:rPr lang="ru-RU" dirty="0" smtClean="0"/>
              <a:t>Январь 2015 г. - открытие офиса в Рэдмонде, штат Вашингтон, созданного специально для развития проекта </a:t>
            </a:r>
            <a:r>
              <a:rPr lang="ru-RU" b="1" dirty="0" smtClean="0"/>
              <a:t>Starlink</a:t>
            </a:r>
            <a:r>
              <a:rPr lang="ru-RU" dirty="0" smtClean="0"/>
              <a:t>.</a:t>
            </a:r>
          </a:p>
          <a:p>
            <a:endParaRPr lang="ru-RU" dirty="0" smtClean="0"/>
          </a:p>
          <a:p>
            <a:pPr marL="285750" indent="-285750">
              <a:buFont typeface="Arial" panose="020B0604020202020204" pitchFamily="34" charset="0"/>
              <a:buChar char="•"/>
            </a:pPr>
            <a:r>
              <a:rPr lang="ru-RU" dirty="0" smtClean="0"/>
              <a:t>15 ноября 2016 г. - подача заявки в </a:t>
            </a:r>
            <a:r>
              <a:rPr lang="ru-RU" b="1" dirty="0" smtClean="0"/>
              <a:t>FCC</a:t>
            </a:r>
            <a:r>
              <a:rPr lang="ru-RU" dirty="0" smtClean="0"/>
              <a:t> (федеральная комиссия связи) на использование частотного спектра диапазонов Кu и Ка спутниковой группировкой из 4425 космических аппаратов.</a:t>
            </a:r>
          </a:p>
          <a:p>
            <a:endParaRPr lang="ru-RU" dirty="0" smtClean="0"/>
          </a:p>
          <a:p>
            <a:pPr marL="285750" indent="-285750">
              <a:buFont typeface="Arial" panose="020B0604020202020204" pitchFamily="34" charset="0"/>
              <a:buChar char="•"/>
            </a:pPr>
            <a:r>
              <a:rPr lang="ru-RU" dirty="0" smtClean="0"/>
              <a:t>1 марта 2018 г. - подача заявки на использование частотного спектра V-диапазона (40-75 </a:t>
            </a:r>
            <a:r>
              <a:rPr lang="en-US" dirty="0" smtClean="0"/>
              <a:t>GHz</a:t>
            </a:r>
            <a:r>
              <a:rPr lang="ru-RU" dirty="0" smtClean="0"/>
              <a:t>) спутниковой группировкой из 7518 космических аппаратов.</a:t>
            </a:r>
          </a:p>
          <a:p>
            <a:endParaRPr lang="ru-RU" dirty="0" smtClean="0"/>
          </a:p>
          <a:p>
            <a:pPr marL="285750" indent="-285750">
              <a:buFont typeface="Arial" panose="020B0604020202020204" pitchFamily="34" charset="0"/>
              <a:buChar char="•"/>
            </a:pPr>
            <a:r>
              <a:rPr lang="ru-RU" dirty="0" smtClean="0"/>
              <a:t>30 марта 2018 г. - получено разрешение </a:t>
            </a:r>
            <a:r>
              <a:rPr lang="ru-RU" b="1" dirty="0" smtClean="0"/>
              <a:t>FCC</a:t>
            </a:r>
            <a:r>
              <a:rPr lang="ru-RU" dirty="0" smtClean="0"/>
              <a:t> на заявку от ноября 2016 года на сеть из 4425 спутников.</a:t>
            </a:r>
          </a:p>
          <a:p>
            <a:endParaRPr lang="ru-RU" dirty="0" smtClean="0"/>
          </a:p>
          <a:p>
            <a:pPr marL="285750" indent="-285750">
              <a:buFont typeface="Arial" panose="020B0604020202020204" pitchFamily="34" charset="0"/>
              <a:buChar char="•"/>
            </a:pPr>
            <a:r>
              <a:rPr lang="ru-RU" dirty="0" smtClean="0"/>
              <a:t>22 февраля 2018 г. – Ракетой-носителем Falcon 9 в качестве попутной нагрузки успешно запущены два тестовых спутника (Microsat-2a и Microsat-2b). Впоследствии они были переименованы в Tintin-А и Tintin-В.</a:t>
            </a:r>
            <a:endParaRPr lang="en-US" dirty="0" smtClean="0"/>
          </a:p>
          <a:p>
            <a:endParaRPr lang="en-US" dirty="0" smtClean="0"/>
          </a:p>
          <a:p>
            <a:pPr marL="285750" indent="-285750">
              <a:buFont typeface="Arial" panose="020B0604020202020204" pitchFamily="34" charset="0"/>
              <a:buChar char="•"/>
            </a:pPr>
            <a:r>
              <a:rPr lang="ru-RU" dirty="0"/>
              <a:t>8 ноября 2018 г. - подача заявки в FCC на изменение заявки сети Кu и Ка диапазонов (4425 спутников), с выделением первого этапа из 1600 спутников и уменьшением для них высоты орбиты с 1100 км до 550 км</a:t>
            </a:r>
            <a:r>
              <a:rPr lang="ru-RU" dirty="0" smtClean="0"/>
              <a:t>.</a:t>
            </a:r>
            <a:endParaRPr lang="en-US" dirty="0" smtClean="0"/>
          </a:p>
          <a:p>
            <a:endParaRPr lang="en-US" dirty="0" smtClean="0"/>
          </a:p>
          <a:p>
            <a:pPr marL="285750" indent="-285750">
              <a:buFont typeface="Arial" panose="020B0604020202020204" pitchFamily="34" charset="0"/>
              <a:buChar char="•"/>
            </a:pPr>
            <a:r>
              <a:rPr lang="ru-RU" dirty="0"/>
              <a:t>1 февраля 2019 г. - Спейс Х направил в FCC заявку на включение и работу 1 миллиона абонентских терминалов.</a:t>
            </a:r>
          </a:p>
        </p:txBody>
      </p:sp>
    </p:spTree>
    <p:extLst>
      <p:ext uri="{BB962C8B-B14F-4D97-AF65-F5344CB8AC3E}">
        <p14:creationId xmlns:p14="http://schemas.microsoft.com/office/powerpoint/2010/main" val="39214912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31820" y="0"/>
            <a:ext cx="11715681" cy="6684135"/>
          </a:xfrm>
          <a:prstGeom prst="rect">
            <a:avLst/>
          </a:prstGeom>
        </p:spPr>
      </p:pic>
    </p:spTree>
    <p:extLst>
      <p:ext uri="{BB962C8B-B14F-4D97-AF65-F5344CB8AC3E}">
        <p14:creationId xmlns:p14="http://schemas.microsoft.com/office/powerpoint/2010/main" val="145009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272" y="231818"/>
            <a:ext cx="12024575" cy="7571303"/>
          </a:xfrm>
          <a:prstGeom prst="rect">
            <a:avLst/>
          </a:prstGeom>
          <a:noFill/>
        </p:spPr>
        <p:txBody>
          <a:bodyPr wrap="square" rtlCol="0">
            <a:spAutoFit/>
          </a:bodyPr>
          <a:lstStyle/>
          <a:p>
            <a:pPr marL="285750" indent="-285750">
              <a:buFont typeface="Arial" panose="020B0604020202020204" pitchFamily="34" charset="0"/>
              <a:buChar char="•"/>
            </a:pPr>
            <a:r>
              <a:rPr lang="ru-RU" dirty="0"/>
              <a:t>23 мая 2019 г. - запуск 60 спутников Starlink в версии v0.9 (фидерная линия Земля-космос в Кu-диапазоне). Первые публичные фото спутников и их укладки под обтекатель ракеты Falcon 9</a:t>
            </a:r>
            <a:r>
              <a:rPr lang="ru-RU" dirty="0" smtClean="0"/>
              <a:t>.</a:t>
            </a:r>
            <a:endParaRPr lang="en-US" dirty="0" smtClean="0"/>
          </a:p>
          <a:p>
            <a:endParaRPr lang="en-US" dirty="0" smtClean="0"/>
          </a:p>
          <a:p>
            <a:pPr marL="285750" indent="-285750">
              <a:buFont typeface="Arial" panose="020B0604020202020204" pitchFamily="34" charset="0"/>
              <a:buChar char="•"/>
            </a:pPr>
            <a:r>
              <a:rPr lang="ru-RU" dirty="0"/>
              <a:t>11 ноября 2019 г. - пуск 60 космических аппаратов Starlink версии 1.0. Высота круговой орбиты отделения спутников от ракеты - 280 км, то есть существенно ниже, чем в первом пуске</a:t>
            </a:r>
            <a:r>
              <a:rPr lang="ru-RU" dirty="0" smtClean="0"/>
              <a:t>.</a:t>
            </a:r>
            <a:endParaRPr lang="en-US" dirty="0" smtClean="0"/>
          </a:p>
          <a:p>
            <a:endParaRPr lang="en-US" dirty="0" smtClean="0"/>
          </a:p>
          <a:p>
            <a:pPr marL="285750" indent="-285750">
              <a:buFont typeface="Arial" panose="020B0604020202020204" pitchFamily="34" charset="0"/>
              <a:buChar char="•"/>
            </a:pPr>
            <a:r>
              <a:rPr lang="ru-RU" dirty="0"/>
              <a:t>7 января 2020 г. - третий пуск 60 космических аппаратов Starlink (второй пуск спутников версии 1.0</a:t>
            </a:r>
            <a:r>
              <a:rPr lang="ru-RU" dirty="0" smtClean="0"/>
              <a:t>).</a:t>
            </a:r>
            <a:endParaRPr lang="en-US" dirty="0" smtClean="0"/>
          </a:p>
          <a:p>
            <a:endParaRPr lang="ru-RU" dirty="0"/>
          </a:p>
          <a:p>
            <a:pPr marL="285750" indent="-285750">
              <a:buFont typeface="Arial" panose="020B0604020202020204" pitchFamily="34" charset="0"/>
              <a:buChar char="•"/>
            </a:pPr>
            <a:r>
              <a:rPr lang="ru-RU" dirty="0"/>
              <a:t>29 января 2020 г. - четвертый пуск 60 космических аппаратов Starlink (третий пуск спутников версии 1.0</a:t>
            </a:r>
            <a:r>
              <a:rPr lang="ru-RU" dirty="0" smtClean="0"/>
              <a:t>).</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ru-RU" dirty="0"/>
              <a:t>17 февраля 2020 г. - пятый пуск 60 космических аппаратов Starlink (четвертый пуск спутников версии 1.0</a:t>
            </a:r>
            <a:r>
              <a:rPr lang="ru-RU" dirty="0" smtClean="0"/>
              <a:t>).</a:t>
            </a:r>
            <a:endParaRPr lang="en-US" dirty="0" smtClean="0"/>
          </a:p>
          <a:p>
            <a:endParaRPr lang="ru-RU" dirty="0"/>
          </a:p>
          <a:p>
            <a:pPr marL="285750" indent="-285750">
              <a:buFont typeface="Arial" panose="020B0604020202020204" pitchFamily="34" charset="0"/>
              <a:buChar char="•"/>
            </a:pPr>
            <a:r>
              <a:rPr lang="ru-RU" dirty="0"/>
              <a:t>18 марта 2020 г. - шестой пуск 60 космических аппаратов Starlink (пятый пуск спутников версии 1.0</a:t>
            </a:r>
            <a:r>
              <a:rPr lang="ru-RU" dirty="0" smtClean="0"/>
              <a:t>).</a:t>
            </a:r>
            <a:endParaRPr lang="en-US" dirty="0" smtClean="0"/>
          </a:p>
          <a:p>
            <a:pPr marL="285750" indent="-285750" algn="ctr">
              <a:buFont typeface="Arial" panose="020B0604020202020204" pitchFamily="34" charset="0"/>
              <a:buChar char="•"/>
            </a:pPr>
            <a:r>
              <a:rPr lang="en-US" dirty="0" smtClean="0"/>
              <a:t>.</a:t>
            </a:r>
          </a:p>
          <a:p>
            <a:pPr marL="285750" indent="-285750" algn="ctr">
              <a:buFont typeface="Arial" panose="020B0604020202020204" pitchFamily="34" charset="0"/>
              <a:buChar char="•"/>
            </a:pPr>
            <a:r>
              <a:rPr lang="en-US" dirty="0" smtClean="0"/>
              <a:t>.</a:t>
            </a:r>
          </a:p>
          <a:p>
            <a:pPr marL="285750" indent="-285750" algn="just">
              <a:buFont typeface="Arial" panose="020B0604020202020204" pitchFamily="34" charset="0"/>
              <a:buChar char="•"/>
            </a:pPr>
            <a:r>
              <a:rPr lang="ru-RU" dirty="0"/>
              <a:t>25 ноября 2020 г. – шестнадцатый пуск 60 космических аппаратов Starlink (пятнадцатый пуск спутников версии 1.0</a:t>
            </a:r>
            <a:r>
              <a:rPr lang="ru-RU" dirty="0" smtClean="0"/>
              <a:t>).</a:t>
            </a:r>
            <a:endParaRPr lang="en-US" dirty="0" smtClean="0"/>
          </a:p>
          <a:p>
            <a:pPr indent="457200" algn="just"/>
            <a:endParaRPr lang="ru-RU" dirty="0" smtClean="0"/>
          </a:p>
          <a:p>
            <a:pPr indent="457200" algn="just"/>
            <a:r>
              <a:rPr lang="ru-RU" u="sng" dirty="0" smtClean="0"/>
              <a:t>Основные цели (со слов Маска):</a:t>
            </a:r>
            <a:endParaRPr lang="en-US" u="sng" dirty="0" smtClean="0"/>
          </a:p>
          <a:p>
            <a:pPr indent="457200" algn="just"/>
            <a:endParaRPr lang="en-US" u="sng" dirty="0" smtClean="0"/>
          </a:p>
          <a:p>
            <a:pPr marL="285750" indent="-285750" algn="just">
              <a:buFont typeface="Arial" panose="020B0604020202020204" pitchFamily="34" charset="0"/>
              <a:buChar char="•"/>
            </a:pPr>
            <a:r>
              <a:rPr lang="ru-RU" dirty="0" smtClean="0"/>
              <a:t>Изменение ситуации с интернет-трафиком в космосе -</a:t>
            </a:r>
            <a:r>
              <a:rPr lang="en-US" dirty="0" smtClean="0"/>
              <a:t>&gt;</a:t>
            </a:r>
            <a:r>
              <a:rPr lang="fr-CA" dirty="0" smtClean="0"/>
              <a:t> 10% </a:t>
            </a:r>
            <a:r>
              <a:rPr lang="ru-RU" dirty="0" smtClean="0"/>
              <a:t>местного трафика и 50% дальнего через спутн. Сеть</a:t>
            </a:r>
          </a:p>
          <a:p>
            <a:pPr marL="285750" indent="-285750" algn="just">
              <a:buFont typeface="Arial" panose="020B0604020202020204" pitchFamily="34" charset="0"/>
              <a:buChar char="•"/>
            </a:pPr>
            <a:r>
              <a:rPr lang="ru-RU" dirty="0" smtClean="0"/>
              <a:t>это не бесплатное решение</a:t>
            </a:r>
          </a:p>
          <a:p>
            <a:pPr marL="285750" indent="-285750" algn="just">
              <a:buFont typeface="Arial" panose="020B0604020202020204" pitchFamily="34" charset="0"/>
              <a:buChar char="•"/>
            </a:pPr>
            <a:r>
              <a:rPr lang="ru-RU" dirty="0" smtClean="0"/>
              <a:t>Проект дорогой (</a:t>
            </a:r>
            <a:r>
              <a:rPr lang="en-US" dirty="0" smtClean="0"/>
              <a:t>$</a:t>
            </a:r>
            <a:r>
              <a:rPr lang="fr-CA" dirty="0" smtClean="0"/>
              <a:t>10-15</a:t>
            </a:r>
            <a:r>
              <a:rPr lang="ru-RU" dirty="0" smtClean="0"/>
              <a:t>млрд)</a:t>
            </a:r>
          </a:p>
          <a:p>
            <a:pPr marL="285750" indent="-285750" algn="just">
              <a:buFont typeface="Arial" panose="020B0604020202020204" pitchFamily="34" charset="0"/>
              <a:buChar char="•"/>
            </a:pPr>
            <a:r>
              <a:rPr lang="ru-RU" dirty="0" smtClean="0"/>
              <a:t>Стоимость </a:t>
            </a:r>
            <a:r>
              <a:rPr lang="ru-RU" dirty="0" smtClean="0">
                <a:solidFill>
                  <a:srgbClr val="7030A0"/>
                </a:solidFill>
              </a:rPr>
              <a:t>пользовательского терминала</a:t>
            </a:r>
            <a:r>
              <a:rPr lang="ru-RU" dirty="0" smtClean="0"/>
              <a:t> - </a:t>
            </a:r>
            <a:r>
              <a:rPr lang="en-US" u="sng" dirty="0" smtClean="0"/>
              <a:t>$100 - $300</a:t>
            </a:r>
            <a:endParaRPr lang="en-US" u="sng" dirty="0"/>
          </a:p>
          <a:p>
            <a:pPr marL="285750" indent="-285750" algn="ctr">
              <a:buFont typeface="Arial" panose="020B0604020202020204" pitchFamily="34" charset="0"/>
              <a:buChar char="•"/>
            </a:pPr>
            <a:endParaRPr lang="ru-RU" dirty="0"/>
          </a:p>
          <a:p>
            <a:pPr marL="285750" indent="-285750">
              <a:buFont typeface="Arial" panose="020B0604020202020204" pitchFamily="34" charset="0"/>
              <a:buChar char="•"/>
            </a:pPr>
            <a:endParaRPr lang="en-US" dirty="0" smtClean="0"/>
          </a:p>
          <a:p>
            <a:endParaRPr lang="ru-RU" dirty="0"/>
          </a:p>
          <a:p>
            <a:pPr marL="285750" indent="-285750">
              <a:buFont typeface="Arial" panose="020B0604020202020204" pitchFamily="34" charset="0"/>
              <a:buChar char="•"/>
            </a:pPr>
            <a:endParaRPr lang="ru-RU" dirty="0"/>
          </a:p>
        </p:txBody>
      </p:sp>
    </p:spTree>
    <p:extLst>
      <p:ext uri="{BB962C8B-B14F-4D97-AF65-F5344CB8AC3E}">
        <p14:creationId xmlns:p14="http://schemas.microsoft.com/office/powerpoint/2010/main" val="3696657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3239"/>
            <a:ext cx="12192000" cy="1508105"/>
          </a:xfrm>
          <a:prstGeom prst="rect">
            <a:avLst/>
          </a:prstGeom>
          <a:noFill/>
        </p:spPr>
        <p:txBody>
          <a:bodyPr wrap="square" rtlCol="0">
            <a:spAutoFit/>
          </a:bodyPr>
          <a:lstStyle/>
          <a:p>
            <a:pPr algn="ctr"/>
            <a:r>
              <a:rPr lang="ru-RU" sz="2000" b="1" dirty="0"/>
              <a:t>Состав группировки </a:t>
            </a:r>
            <a:r>
              <a:rPr lang="en-US" sz="2000" b="1" dirty="0" smtClean="0"/>
              <a:t>Starlink</a:t>
            </a:r>
          </a:p>
          <a:p>
            <a:pPr algn="ctr"/>
            <a:endParaRPr lang="en-US" dirty="0"/>
          </a:p>
          <a:p>
            <a:pPr marL="285750" indent="-285750" algn="just">
              <a:buFont typeface="Arial" panose="020B0604020202020204" pitchFamily="34" charset="0"/>
              <a:buChar char="•"/>
            </a:pPr>
            <a:r>
              <a:rPr lang="ru-RU" dirty="0"/>
              <a:t>состоит как минимум из двух отдельных спутниковых </a:t>
            </a:r>
            <a:r>
              <a:rPr lang="ru-RU" dirty="0" smtClean="0"/>
              <a:t>сетей</a:t>
            </a:r>
            <a:r>
              <a:rPr lang="en-US" dirty="0" smtClean="0"/>
              <a:t>:</a:t>
            </a:r>
          </a:p>
          <a:p>
            <a:pPr marL="285750" indent="-285750" algn="just">
              <a:buFont typeface="Wingdings" panose="05000000000000000000" pitchFamily="2" charset="2"/>
              <a:buChar char="ü"/>
            </a:pPr>
            <a:r>
              <a:rPr lang="ru-RU" u="sng" dirty="0"/>
              <a:t>п</a:t>
            </a:r>
            <a:r>
              <a:rPr lang="ru-RU" u="sng" dirty="0" smtClean="0"/>
              <a:t>ервая </a:t>
            </a:r>
            <a:r>
              <a:rPr lang="ru-RU" u="sng" dirty="0"/>
              <a:t>сеть </a:t>
            </a:r>
            <a:r>
              <a:rPr lang="ru-RU" dirty="0"/>
              <a:t>изначально (согласно заявке SpaceX в FCC от 15 ноября 2016 г.) планировалась из 4425 спутников. </a:t>
            </a:r>
            <a:endParaRPr lang="en-US" dirty="0"/>
          </a:p>
          <a:p>
            <a:endParaRPr lang="ru-RU" dirty="0"/>
          </a:p>
        </p:txBody>
      </p:sp>
      <p:pic>
        <p:nvPicPr>
          <p:cNvPr id="3" name="Рисунок 2"/>
          <p:cNvPicPr>
            <a:picLocks noChangeAspect="1"/>
          </p:cNvPicPr>
          <p:nvPr/>
        </p:nvPicPr>
        <p:blipFill>
          <a:blip r:embed="rId2"/>
          <a:stretch>
            <a:fillRect/>
          </a:stretch>
        </p:blipFill>
        <p:spPr>
          <a:xfrm>
            <a:off x="95339" y="1580567"/>
            <a:ext cx="7013383" cy="2239266"/>
          </a:xfrm>
          <a:prstGeom prst="rect">
            <a:avLst/>
          </a:prstGeom>
        </p:spPr>
      </p:pic>
      <p:pic>
        <p:nvPicPr>
          <p:cNvPr id="4" name="Рисунок 3"/>
          <p:cNvPicPr>
            <a:picLocks noChangeAspect="1"/>
          </p:cNvPicPr>
          <p:nvPr/>
        </p:nvPicPr>
        <p:blipFill>
          <a:blip r:embed="rId3"/>
          <a:stretch>
            <a:fillRect/>
          </a:stretch>
        </p:blipFill>
        <p:spPr>
          <a:xfrm>
            <a:off x="7231011" y="1567289"/>
            <a:ext cx="4838700" cy="4029075"/>
          </a:xfrm>
          <a:prstGeom prst="rect">
            <a:avLst/>
          </a:prstGeom>
        </p:spPr>
      </p:pic>
      <p:sp>
        <p:nvSpPr>
          <p:cNvPr id="5" name="TextBox 4"/>
          <p:cNvSpPr txBox="1"/>
          <p:nvPr/>
        </p:nvSpPr>
        <p:spPr>
          <a:xfrm>
            <a:off x="95339" y="4365523"/>
            <a:ext cx="7264040" cy="369332"/>
          </a:xfrm>
          <a:prstGeom prst="rect">
            <a:avLst/>
          </a:prstGeom>
          <a:noFill/>
        </p:spPr>
        <p:txBody>
          <a:bodyPr wrap="none" rtlCol="0">
            <a:spAutoFit/>
          </a:bodyPr>
          <a:lstStyle/>
          <a:p>
            <a:pPr marL="285750" indent="-285750">
              <a:buFont typeface="Wingdings" panose="05000000000000000000" pitchFamily="2" charset="2"/>
              <a:buChar char="ü"/>
            </a:pPr>
            <a:r>
              <a:rPr lang="ru-RU" dirty="0" smtClean="0"/>
              <a:t>вторая </a:t>
            </a:r>
            <a:r>
              <a:rPr lang="ru-RU" dirty="0"/>
              <a:t>сеть из 7518 спутников должна будет работать в V-диапазоне</a:t>
            </a:r>
          </a:p>
        </p:txBody>
      </p:sp>
      <p:pic>
        <p:nvPicPr>
          <p:cNvPr id="6" name="Рисунок 5"/>
          <p:cNvPicPr>
            <a:picLocks noChangeAspect="1"/>
          </p:cNvPicPr>
          <p:nvPr/>
        </p:nvPicPr>
        <p:blipFill>
          <a:blip r:embed="rId4"/>
          <a:stretch>
            <a:fillRect/>
          </a:stretch>
        </p:blipFill>
        <p:spPr>
          <a:xfrm>
            <a:off x="95339" y="5074074"/>
            <a:ext cx="7013383" cy="1374304"/>
          </a:xfrm>
          <a:prstGeom prst="rect">
            <a:avLst/>
          </a:prstGeom>
        </p:spPr>
      </p:pic>
    </p:spTree>
    <p:extLst>
      <p:ext uri="{BB962C8B-B14F-4D97-AF65-F5344CB8AC3E}">
        <p14:creationId xmlns:p14="http://schemas.microsoft.com/office/powerpoint/2010/main" val="13374885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2"/>
          </a:xfrm>
          <a:prstGeom prst="rect">
            <a:avLst/>
          </a:prstGeom>
          <a:noFill/>
        </p:spPr>
        <p:txBody>
          <a:bodyPr wrap="square" rtlCol="0">
            <a:spAutoFit/>
          </a:bodyPr>
          <a:lstStyle/>
          <a:p>
            <a:pPr marL="285750" indent="-285750">
              <a:buFont typeface="Arial" panose="020B0604020202020204" pitchFamily="34" charset="0"/>
              <a:buChar char="•"/>
            </a:pPr>
            <a:r>
              <a:rPr lang="ru-RU" dirty="0" smtClean="0"/>
              <a:t>однако </a:t>
            </a:r>
            <a:r>
              <a:rPr lang="ru-RU" dirty="0"/>
              <a:t>SpaceX вносила </a:t>
            </a:r>
            <a:r>
              <a:rPr lang="ru-RU" u="sng" dirty="0"/>
              <a:t>изменения</a:t>
            </a:r>
            <a:r>
              <a:rPr lang="ru-RU" dirty="0"/>
              <a:t> </a:t>
            </a:r>
            <a:r>
              <a:rPr lang="ru-RU" dirty="0" smtClean="0"/>
              <a:t>в </a:t>
            </a:r>
            <a:r>
              <a:rPr lang="ru-RU" dirty="0"/>
              <a:t>2018 году, понизив орбиту до 550 км. </a:t>
            </a:r>
          </a:p>
        </p:txBody>
      </p:sp>
      <p:pic>
        <p:nvPicPr>
          <p:cNvPr id="3" name="Рисунок 2"/>
          <p:cNvPicPr>
            <a:picLocks noChangeAspect="1"/>
          </p:cNvPicPr>
          <p:nvPr/>
        </p:nvPicPr>
        <p:blipFill>
          <a:blip r:embed="rId2"/>
          <a:stretch>
            <a:fillRect/>
          </a:stretch>
        </p:blipFill>
        <p:spPr>
          <a:xfrm>
            <a:off x="749403" y="369332"/>
            <a:ext cx="10354776" cy="2078900"/>
          </a:xfrm>
          <a:prstGeom prst="rect">
            <a:avLst/>
          </a:prstGeom>
        </p:spPr>
      </p:pic>
      <p:sp>
        <p:nvSpPr>
          <p:cNvPr id="5" name="TextBox 4"/>
          <p:cNvSpPr txBox="1"/>
          <p:nvPr/>
        </p:nvSpPr>
        <p:spPr>
          <a:xfrm>
            <a:off x="1" y="2684208"/>
            <a:ext cx="12192000" cy="880369"/>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ru-RU" dirty="0"/>
              <a:t>в начале июня 2020 года SpaceX направила в FCC еще одну заявку, названную Generation 2, согласно которой планируется еще почти 30 тыс. спутников на следующих орбитах:</a:t>
            </a:r>
          </a:p>
        </p:txBody>
      </p:sp>
      <p:pic>
        <p:nvPicPr>
          <p:cNvPr id="6" name="Рисунок 5"/>
          <p:cNvPicPr>
            <a:picLocks noChangeAspect="1"/>
          </p:cNvPicPr>
          <p:nvPr/>
        </p:nvPicPr>
        <p:blipFill>
          <a:blip r:embed="rId3"/>
          <a:stretch>
            <a:fillRect/>
          </a:stretch>
        </p:blipFill>
        <p:spPr>
          <a:xfrm>
            <a:off x="2554850" y="3520333"/>
            <a:ext cx="7135749" cy="3293423"/>
          </a:xfrm>
          <a:prstGeom prst="rect">
            <a:avLst/>
          </a:prstGeom>
        </p:spPr>
      </p:pic>
    </p:spTree>
    <p:extLst>
      <p:ext uri="{BB962C8B-B14F-4D97-AF65-F5344CB8AC3E}">
        <p14:creationId xmlns:p14="http://schemas.microsoft.com/office/powerpoint/2010/main" val="26421325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37419" y="0"/>
            <a:ext cx="10849357" cy="6858000"/>
          </a:xfrm>
          <a:prstGeom prst="rect">
            <a:avLst/>
          </a:prstGeom>
        </p:spPr>
      </p:pic>
    </p:spTree>
    <p:extLst>
      <p:ext uri="{BB962C8B-B14F-4D97-AF65-F5344CB8AC3E}">
        <p14:creationId xmlns:p14="http://schemas.microsoft.com/office/powerpoint/2010/main" val="16000832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1754326"/>
          </a:xfrm>
          <a:prstGeom prst="rect">
            <a:avLst/>
          </a:prstGeom>
          <a:noFill/>
        </p:spPr>
        <p:txBody>
          <a:bodyPr wrap="square" rtlCol="0">
            <a:spAutoFit/>
          </a:bodyPr>
          <a:lstStyle/>
          <a:p>
            <a:pPr algn="ctr"/>
            <a:endParaRPr lang="ru-RU" dirty="0" smtClean="0"/>
          </a:p>
          <a:p>
            <a:pPr algn="ctr"/>
            <a:r>
              <a:rPr lang="ru-RU" sz="2400" b="1" dirty="0" smtClean="0"/>
              <a:t>Архитектура </a:t>
            </a:r>
            <a:r>
              <a:rPr lang="ru-RU" sz="2400" b="1" dirty="0"/>
              <a:t>сети </a:t>
            </a:r>
            <a:r>
              <a:rPr lang="en-US" sz="2400" b="1" dirty="0" smtClean="0"/>
              <a:t>Starlink</a:t>
            </a:r>
            <a:endParaRPr lang="ru-RU" sz="2400" b="1" dirty="0" smtClean="0"/>
          </a:p>
          <a:p>
            <a:pPr algn="ctr"/>
            <a:endParaRPr lang="ru-RU" sz="2400" dirty="0"/>
          </a:p>
          <a:p>
            <a:pPr algn="ctr"/>
            <a:endParaRPr lang="en-US" sz="2400" dirty="0"/>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341" y="741236"/>
            <a:ext cx="9923318" cy="5969279"/>
          </a:xfrm>
          <a:prstGeom prst="rect">
            <a:avLst/>
          </a:prstGeom>
        </p:spPr>
      </p:pic>
    </p:spTree>
    <p:extLst>
      <p:ext uri="{BB962C8B-B14F-4D97-AF65-F5344CB8AC3E}">
        <p14:creationId xmlns:p14="http://schemas.microsoft.com/office/powerpoint/2010/main" val="30132202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93174" y="0"/>
            <a:ext cx="11061290" cy="6674172"/>
          </a:xfrm>
          <a:prstGeom prst="rect">
            <a:avLst/>
          </a:prstGeom>
        </p:spPr>
      </p:pic>
    </p:spTree>
    <p:extLst>
      <p:ext uri="{BB962C8B-B14F-4D97-AF65-F5344CB8AC3E}">
        <p14:creationId xmlns:p14="http://schemas.microsoft.com/office/powerpoint/2010/main" val="35637449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2000" cy="2169825"/>
          </a:xfrm>
          <a:prstGeom prst="rect">
            <a:avLst/>
          </a:prstGeom>
          <a:noFill/>
        </p:spPr>
        <p:txBody>
          <a:bodyPr wrap="square" rtlCol="0">
            <a:spAutoFit/>
          </a:bodyPr>
          <a:lstStyle/>
          <a:p>
            <a:pPr indent="457200" algn="just">
              <a:lnSpc>
                <a:spcPct val="150000"/>
              </a:lnSpc>
            </a:pPr>
            <a:r>
              <a:rPr lang="ru-RU" dirty="0"/>
              <a:t>Основной полезной нагрузкой спутника Starlink являются 2 антенных комплекса для связи со шлюзовыми станциями </a:t>
            </a:r>
            <a:r>
              <a:rPr lang="ru-RU" dirty="0" smtClean="0"/>
              <a:t>(</a:t>
            </a:r>
            <a:r>
              <a:rPr lang="en-US" dirty="0" smtClean="0"/>
              <a:t>gateway</a:t>
            </a:r>
            <a:r>
              <a:rPr lang="ru-RU" dirty="0" smtClean="0"/>
              <a:t>) </a:t>
            </a:r>
            <a:r>
              <a:rPr lang="ru-RU" dirty="0"/>
              <a:t>и с абонентскими терминалами</a:t>
            </a:r>
            <a:r>
              <a:rPr lang="ru-RU" dirty="0" smtClean="0"/>
              <a:t>.</a:t>
            </a:r>
            <a:endParaRPr lang="en-US" dirty="0" smtClean="0"/>
          </a:p>
          <a:p>
            <a:pPr indent="457200" algn="just">
              <a:lnSpc>
                <a:spcPct val="150000"/>
              </a:lnSpc>
            </a:pPr>
            <a:r>
              <a:rPr lang="ru-RU" dirty="0"/>
              <a:t>Антенный комплекс для связи с гейтвеями (или фидерная линия) представляет собой параболические антенны, наводимые в процессе полета на точку Земли, где находиться </a:t>
            </a:r>
            <a:r>
              <a:rPr lang="en-US" dirty="0" smtClean="0"/>
              <a:t>gateway</a:t>
            </a:r>
            <a:r>
              <a:rPr lang="ru-RU" dirty="0" smtClean="0"/>
              <a:t>. </a:t>
            </a:r>
            <a:r>
              <a:rPr lang="ru-RU" dirty="0"/>
              <a:t>Фидерная линия работает в Ка-диапазоне (18/30 МГц).</a:t>
            </a:r>
          </a:p>
        </p:txBody>
      </p:sp>
      <p:pic>
        <p:nvPicPr>
          <p:cNvPr id="3" name="Рисунок 2"/>
          <p:cNvPicPr>
            <a:picLocks noChangeAspect="1"/>
          </p:cNvPicPr>
          <p:nvPr/>
        </p:nvPicPr>
        <p:blipFill>
          <a:blip r:embed="rId2"/>
          <a:stretch>
            <a:fillRect/>
          </a:stretch>
        </p:blipFill>
        <p:spPr>
          <a:xfrm>
            <a:off x="2578203" y="1983197"/>
            <a:ext cx="7448550" cy="4543425"/>
          </a:xfrm>
          <a:prstGeom prst="rect">
            <a:avLst/>
          </a:prstGeom>
        </p:spPr>
      </p:pic>
    </p:spTree>
    <p:extLst>
      <p:ext uri="{BB962C8B-B14F-4D97-AF65-F5344CB8AC3E}">
        <p14:creationId xmlns:p14="http://schemas.microsoft.com/office/powerpoint/2010/main" val="767171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1671"/>
            <a:ext cx="12192000" cy="7571303"/>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ru-RU" dirty="0" smtClean="0"/>
              <a:t> </a:t>
            </a:r>
            <a:r>
              <a:rPr lang="ru-RU" dirty="0"/>
              <a:t>в распоряжении спутника имеется 2100 МГц в направлении от шлюзовой станции к спутнику и 1300 МГц в </a:t>
            </a:r>
            <a:r>
              <a:rPr lang="ru-RU" dirty="0" smtClean="0"/>
              <a:t>обратном направлении</a:t>
            </a:r>
            <a:r>
              <a:rPr lang="ru-RU" dirty="0"/>
              <a:t>. При использовании обоих вариантов поляризации (левой и правой в случае круговой) это позволяет использовать для передачи трафика максимум 4200 МГц от </a:t>
            </a:r>
            <a:r>
              <a:rPr lang="en-US" dirty="0" smtClean="0"/>
              <a:t>gateway</a:t>
            </a:r>
            <a:r>
              <a:rPr lang="ru-RU" dirty="0" smtClean="0"/>
              <a:t> </a:t>
            </a:r>
            <a:r>
              <a:rPr lang="ru-RU" dirty="0"/>
              <a:t>на спутник и 2600 МГц в обратном направлении</a:t>
            </a:r>
            <a:r>
              <a:rPr lang="ru-RU" dirty="0" smtClean="0"/>
              <a:t>.</a:t>
            </a:r>
            <a:endParaRPr lang="en-US" dirty="0" smtClean="0"/>
          </a:p>
          <a:p>
            <a:pPr marL="285750" indent="-285750" algn="just">
              <a:lnSpc>
                <a:spcPct val="150000"/>
              </a:lnSpc>
              <a:buFont typeface="Arial" panose="020B0604020202020204" pitchFamily="34" charset="0"/>
              <a:buChar char="•"/>
            </a:pPr>
            <a:r>
              <a:rPr lang="ru-RU" dirty="0" smtClean="0"/>
              <a:t> </a:t>
            </a:r>
            <a:r>
              <a:rPr lang="ru-RU" dirty="0"/>
              <a:t>на борту находятся 4 плоские квадратные антенны с фазированной решеткой - три на передачу информации от спутника на абонентский терминал и одна для приема сигнала от терминала</a:t>
            </a:r>
            <a:r>
              <a:rPr lang="ru-RU" dirty="0" smtClean="0"/>
              <a:t>.</a:t>
            </a:r>
            <a:endParaRPr lang="en-US" dirty="0" smtClean="0"/>
          </a:p>
          <a:p>
            <a:pPr marL="285750" indent="-285750" algn="just">
              <a:lnSpc>
                <a:spcPct val="150000"/>
              </a:lnSpc>
              <a:buFont typeface="Arial" panose="020B0604020202020204" pitchFamily="34" charset="0"/>
              <a:buChar char="•"/>
            </a:pPr>
            <a:r>
              <a:rPr lang="en-US" dirty="0"/>
              <a:t>c</a:t>
            </a:r>
            <a:r>
              <a:rPr lang="ru-RU" dirty="0" smtClean="0"/>
              <a:t>вязь </a:t>
            </a:r>
            <a:r>
              <a:rPr lang="ru-RU" dirty="0"/>
              <a:t>между абонентским терминалом и спутником осуществляется в </a:t>
            </a:r>
            <a:r>
              <a:rPr lang="ru-RU" dirty="0" err="1"/>
              <a:t>Кu</a:t>
            </a:r>
            <a:r>
              <a:rPr lang="ru-RU" dirty="0"/>
              <a:t>-диапазоне, при этом для передачи от спутника к абоненту можно использовать 2000 МГц, а от абонента к спутнику только 500 МГц. С учетом двух поляризаций для передачи трафика спутник располагает 4000 МГц вниз и прием на 1000 МГц</a:t>
            </a:r>
            <a:r>
              <a:rPr lang="ru-RU" dirty="0" smtClean="0"/>
              <a:t>.</a:t>
            </a:r>
            <a:endParaRPr lang="en-US" dirty="0" smtClean="0"/>
          </a:p>
          <a:p>
            <a:pPr marL="285750" indent="-285750" algn="just">
              <a:lnSpc>
                <a:spcPct val="150000"/>
              </a:lnSpc>
              <a:buFont typeface="Arial" panose="020B0604020202020204" pitchFamily="34" charset="0"/>
              <a:buChar char="•"/>
            </a:pPr>
            <a:r>
              <a:rPr lang="ru-RU" dirty="0"/>
              <a:t>на борту имеется комплекс оборудования для командной радиолинии и передачи телеметрии, использующий по 150 МГц соответственно в Ка и Кu диапазонах</a:t>
            </a:r>
            <a:r>
              <a:rPr lang="ru-RU" dirty="0" smtClean="0"/>
              <a:t>.</a:t>
            </a:r>
            <a:endParaRPr lang="en-US" dirty="0" smtClean="0"/>
          </a:p>
          <a:p>
            <a:pPr marL="285750" indent="-285750" algn="just">
              <a:lnSpc>
                <a:spcPct val="150000"/>
              </a:lnSpc>
              <a:buFont typeface="Arial" panose="020B0604020202020204" pitchFamily="34" charset="0"/>
              <a:buChar char="•"/>
            </a:pPr>
            <a:r>
              <a:rPr lang="en-US" dirty="0"/>
              <a:t>c</a:t>
            </a:r>
            <a:r>
              <a:rPr lang="ru-RU" dirty="0" smtClean="0"/>
              <a:t>путник </a:t>
            </a:r>
            <a:r>
              <a:rPr lang="ru-RU" dirty="0"/>
              <a:t>Starlink является ретранслятором и не производит обработки информации: на его борту происходит только изменение частоты принимаемого сигнала и его усиление. </a:t>
            </a:r>
            <a:endParaRPr lang="en-US" dirty="0" smtClean="0"/>
          </a:p>
          <a:p>
            <a:pPr marL="285750" indent="-285750" algn="just">
              <a:lnSpc>
                <a:spcPct val="150000"/>
              </a:lnSpc>
              <a:buFont typeface="Arial" panose="020B0604020202020204" pitchFamily="34" charset="0"/>
              <a:buChar char="•"/>
            </a:pPr>
            <a:r>
              <a:rPr lang="ru-RU" dirty="0"/>
              <a:t>спутники первого поколения не имеют межспутниковой связи (ISL – Inter Satellite Link) и могут получать и передавать информацию только на Землю</a:t>
            </a:r>
            <a:r>
              <a:rPr lang="ru-RU" dirty="0" smtClean="0"/>
              <a:t>.</a:t>
            </a:r>
            <a:endParaRPr lang="en-US" dirty="0" smtClean="0"/>
          </a:p>
          <a:p>
            <a:pPr marL="285750" indent="-285750" algn="just">
              <a:lnSpc>
                <a:spcPct val="150000"/>
              </a:lnSpc>
              <a:buFont typeface="Arial" panose="020B0604020202020204" pitchFamily="34" charset="0"/>
              <a:buChar char="•"/>
            </a:pPr>
            <a:r>
              <a:rPr lang="ru-RU" dirty="0"/>
              <a:t>н</a:t>
            </a:r>
            <a:r>
              <a:rPr lang="ru-RU" dirty="0" smtClean="0"/>
              <a:t>аходясь </a:t>
            </a:r>
            <a:r>
              <a:rPr lang="ru-RU" dirty="0"/>
              <a:t>на орбите в 550 км, спутник может покрыть своим сигналом пятно на Земле радиусом 950 км (то есть диаметром примерно 1900 км) при условии, что угол места для абонентского терминала не будет менее 25°. Отметим, что эффективная работа антенн с плоской фазированной решеткой возможна при угле места 40° и более.</a:t>
            </a:r>
          </a:p>
          <a:p>
            <a:pPr indent="457200" algn="just">
              <a:lnSpc>
                <a:spcPct val="150000"/>
              </a:lnSpc>
            </a:pPr>
            <a:endParaRPr lang="ru-RU" dirty="0"/>
          </a:p>
        </p:txBody>
      </p:sp>
    </p:spTree>
    <p:extLst>
      <p:ext uri="{BB962C8B-B14F-4D97-AF65-F5344CB8AC3E}">
        <p14:creationId xmlns:p14="http://schemas.microsoft.com/office/powerpoint/2010/main" val="859032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1842" y="128790"/>
            <a:ext cx="4769248" cy="5906588"/>
          </a:xfrm>
          <a:prstGeom prst="rect">
            <a:avLst/>
          </a:prstGeom>
        </p:spPr>
      </p:pic>
      <p:sp>
        <p:nvSpPr>
          <p:cNvPr id="3" name="TextBox 2"/>
          <p:cNvSpPr txBox="1"/>
          <p:nvPr/>
        </p:nvSpPr>
        <p:spPr>
          <a:xfrm>
            <a:off x="2253803" y="6053070"/>
            <a:ext cx="7731803" cy="646331"/>
          </a:xfrm>
          <a:prstGeom prst="rect">
            <a:avLst/>
          </a:prstGeom>
          <a:noFill/>
        </p:spPr>
        <p:txBody>
          <a:bodyPr wrap="square" rtlCol="0">
            <a:spAutoFit/>
          </a:bodyPr>
          <a:lstStyle/>
          <a:p>
            <a:pPr algn="ctr"/>
            <a:r>
              <a:rPr lang="ru-RU" dirty="0"/>
              <a:t>Вид четырех квадратных антенн с фазированной решеткой </a:t>
            </a:r>
            <a:r>
              <a:rPr lang="ru-RU" dirty="0" err="1"/>
              <a:t>Кu</a:t>
            </a:r>
            <a:r>
              <a:rPr lang="ru-RU" dirty="0"/>
              <a:t>-диапазона до нанесения покрытия для уменьшения видимости с Земли и после</a:t>
            </a:r>
          </a:p>
        </p:txBody>
      </p:sp>
    </p:spTree>
    <p:extLst>
      <p:ext uri="{BB962C8B-B14F-4D97-AF65-F5344CB8AC3E}">
        <p14:creationId xmlns:p14="http://schemas.microsoft.com/office/powerpoint/2010/main" val="3584193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578669" y="64394"/>
            <a:ext cx="8895573" cy="6767848"/>
          </a:xfrm>
          <a:prstGeom prst="rect">
            <a:avLst/>
          </a:prstGeom>
        </p:spPr>
      </p:pic>
    </p:spTree>
    <p:extLst>
      <p:ext uri="{BB962C8B-B14F-4D97-AF65-F5344CB8AC3E}">
        <p14:creationId xmlns:p14="http://schemas.microsoft.com/office/powerpoint/2010/main" val="9454614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166" y="154549"/>
            <a:ext cx="11471452" cy="6130344"/>
          </a:xfrm>
          <a:prstGeom prst="rect">
            <a:avLst/>
          </a:prstGeom>
        </p:spPr>
      </p:pic>
      <p:sp>
        <p:nvSpPr>
          <p:cNvPr id="3" name="TextBox 2"/>
          <p:cNvSpPr txBox="1"/>
          <p:nvPr/>
        </p:nvSpPr>
        <p:spPr>
          <a:xfrm>
            <a:off x="1906070" y="6284893"/>
            <a:ext cx="8859348" cy="369332"/>
          </a:xfrm>
          <a:prstGeom prst="rect">
            <a:avLst/>
          </a:prstGeom>
          <a:noFill/>
        </p:spPr>
        <p:txBody>
          <a:bodyPr wrap="none" rtlCol="0">
            <a:spAutoFit/>
          </a:bodyPr>
          <a:lstStyle/>
          <a:p>
            <a:pPr algn="ctr"/>
            <a:r>
              <a:rPr lang="ru-RU" dirty="0"/>
              <a:t>Проекция лучей спутника Starlink на Землю, с учетом геометрии и особенностей антенн</a:t>
            </a:r>
          </a:p>
        </p:txBody>
      </p:sp>
    </p:spTree>
    <p:extLst>
      <p:ext uri="{BB962C8B-B14F-4D97-AF65-F5344CB8AC3E}">
        <p14:creationId xmlns:p14="http://schemas.microsoft.com/office/powerpoint/2010/main" val="1090881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6483" y="115908"/>
            <a:ext cx="5223877" cy="5720167"/>
          </a:xfrm>
          <a:prstGeom prst="rect">
            <a:avLst/>
          </a:prstGeom>
        </p:spPr>
      </p:pic>
      <p:sp>
        <p:nvSpPr>
          <p:cNvPr id="3" name="TextBox 2"/>
          <p:cNvSpPr txBox="1"/>
          <p:nvPr/>
        </p:nvSpPr>
        <p:spPr>
          <a:xfrm>
            <a:off x="835304" y="6014434"/>
            <a:ext cx="11060481" cy="646331"/>
          </a:xfrm>
          <a:prstGeom prst="rect">
            <a:avLst/>
          </a:prstGeom>
          <a:noFill/>
        </p:spPr>
        <p:txBody>
          <a:bodyPr wrap="square" rtlCol="0">
            <a:spAutoFit/>
          </a:bodyPr>
          <a:lstStyle/>
          <a:p>
            <a:pPr algn="ctr"/>
            <a:r>
              <a:rPr lang="ru-RU" dirty="0"/>
              <a:t>Проекция со стороны спутника Starlink на зону видимости: абонентские терминалы видят спутник под углом места 25</a:t>
            </a:r>
            <a:r>
              <a:rPr lang="ru-RU" dirty="0" smtClean="0"/>
              <a:t>°. Исходя из документации, в зоне покрытия одного ИСЗ смогут работать не более 16 лучей.</a:t>
            </a:r>
            <a:endParaRPr lang="ru-RU" dirty="0"/>
          </a:p>
        </p:txBody>
      </p:sp>
    </p:spTree>
    <p:extLst>
      <p:ext uri="{BB962C8B-B14F-4D97-AF65-F5344CB8AC3E}">
        <p14:creationId xmlns:p14="http://schemas.microsoft.com/office/powerpoint/2010/main" val="28897930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915" y="211926"/>
            <a:ext cx="10470524" cy="6416337"/>
          </a:xfrm>
          <a:prstGeom prst="rect">
            <a:avLst/>
          </a:prstGeom>
        </p:spPr>
      </p:pic>
    </p:spTree>
    <p:extLst>
      <p:ext uri="{BB962C8B-B14F-4D97-AF65-F5344CB8AC3E}">
        <p14:creationId xmlns:p14="http://schemas.microsoft.com/office/powerpoint/2010/main" val="24539126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76331" y="695460"/>
            <a:ext cx="11496307" cy="5331853"/>
          </a:xfrm>
          <a:prstGeom prst="rect">
            <a:avLst/>
          </a:prstGeom>
        </p:spPr>
      </p:pic>
    </p:spTree>
    <p:extLst>
      <p:ext uri="{BB962C8B-B14F-4D97-AF65-F5344CB8AC3E}">
        <p14:creationId xmlns:p14="http://schemas.microsoft.com/office/powerpoint/2010/main" val="35085837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936</Words>
  <Application>Microsoft Office PowerPoint</Application>
  <PresentationFormat>Широкоэкранный</PresentationFormat>
  <Paragraphs>69</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Calibri</vt:lpstr>
      <vt:lpstr>Calibri Light</vt:lpstr>
      <vt:lpstr>Wingdings</vt:lpstr>
      <vt:lpstr>Тема Office</vt:lpstr>
      <vt:lpstr>Тема 7. Проект глобального широкополосного интернета Starlink компании SpaceX</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7. Проект глобального широкополосного интернета Starlink компании SpaceX</dc:title>
  <dc:creator>anton</dc:creator>
  <cp:lastModifiedBy>anton</cp:lastModifiedBy>
  <cp:revision>30</cp:revision>
  <dcterms:created xsi:type="dcterms:W3CDTF">2023-01-13T04:11:35Z</dcterms:created>
  <dcterms:modified xsi:type="dcterms:W3CDTF">2023-01-26T04:39:21Z</dcterms:modified>
</cp:coreProperties>
</file>